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2" r:id="rId7"/>
    <p:sldId id="263" r:id="rId8"/>
    <p:sldId id="264" r:id="rId9"/>
    <p:sldId id="265" r:id="rId10"/>
    <p:sldId id="266" r:id="rId11"/>
    <p:sldId id="267" r:id="rId12"/>
    <p:sldId id="271" r:id="rId13"/>
  </p:sldIdLst>
  <p:sldSz cx="18288000" cy="10287000"/>
  <p:notesSz cx="6858000" cy="9144000"/>
  <p:embeddedFontLst>
    <p:embeddedFont>
      <p:font typeface="Gotham" panose="020B0604020202020204" charset="0"/>
      <p:regular r:id="rId14"/>
    </p:embeddedFont>
    <p:embeddedFont>
      <p:font typeface="Gotham Bold" panose="020B0604020202020204" charset="0"/>
      <p:regular r:id="rId15"/>
    </p:embeddedFont>
    <p:embeddedFont>
      <p:font typeface="Times New Roman Condensed" panose="020B0604020202020204" charset="0"/>
      <p:regular r:id="rId16"/>
    </p:embeddedFont>
    <p:embeddedFont>
      <p:font typeface="Times New Roman Condensed Italics"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1" d="100"/>
          <a:sy n="51" d="100"/>
        </p:scale>
        <p:origin x="211" y="22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jpeg>
</file>

<file path=ppt/media/image11.png>
</file>

<file path=ppt/media/image12.svg>
</file>

<file path=ppt/media/image13.png>
</file>

<file path=ppt/media/image14.png>
</file>

<file path=ppt/media/image15.png>
</file>

<file path=ppt/media/image2.svg>
</file>

<file path=ppt/media/image3.png>
</file>

<file path=ppt/media/image4.svg>
</file>

<file path=ppt/media/image5.png>
</file>

<file path=ppt/media/image6.sv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9.jpeg"/><Relationship Id="rId7" Type="http://schemas.openxmlformats.org/officeDocument/2006/relationships/image" Target="../media/image11.png"/><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sp>
        <p:nvSpPr>
          <p:cNvPr id="2" name="Freeform 2"/>
          <p:cNvSpPr/>
          <p:nvPr/>
        </p:nvSpPr>
        <p:spPr>
          <a:xfrm>
            <a:off x="4490515" y="-2377820"/>
            <a:ext cx="19285436" cy="15042640"/>
          </a:xfrm>
          <a:custGeom>
            <a:avLst/>
            <a:gdLst/>
            <a:ahLst/>
            <a:cxnLst/>
            <a:rect l="l" t="t" r="r" b="b"/>
            <a:pathLst>
              <a:path w="19285436" h="15042640">
                <a:moveTo>
                  <a:pt x="0" y="0"/>
                </a:moveTo>
                <a:lnTo>
                  <a:pt x="19285437" y="0"/>
                </a:lnTo>
                <a:lnTo>
                  <a:pt x="19285437" y="15042640"/>
                </a:lnTo>
                <a:lnTo>
                  <a:pt x="0" y="150426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ZA"/>
          </a:p>
        </p:txBody>
      </p:sp>
      <p:sp>
        <p:nvSpPr>
          <p:cNvPr id="3" name="TextBox 3"/>
          <p:cNvSpPr txBox="1"/>
          <p:nvPr/>
        </p:nvSpPr>
        <p:spPr>
          <a:xfrm>
            <a:off x="883057" y="5023043"/>
            <a:ext cx="8260943" cy="1336979"/>
          </a:xfrm>
          <a:prstGeom prst="rect">
            <a:avLst/>
          </a:prstGeom>
        </p:spPr>
        <p:txBody>
          <a:bodyPr lIns="0" tIns="0" rIns="0" bIns="0" rtlCol="0" anchor="t">
            <a:spAutoFit/>
          </a:bodyPr>
          <a:lstStyle/>
          <a:p>
            <a:pPr algn="l">
              <a:lnSpc>
                <a:spcPts val="8004"/>
              </a:lnSpc>
            </a:pPr>
            <a:r>
              <a:rPr lang="en-US" sz="10005" spc="-380">
                <a:solidFill>
                  <a:srgbClr val="0E4714"/>
                </a:solidFill>
                <a:latin typeface="Times New Roman Condensed"/>
                <a:ea typeface="Times New Roman Condensed"/>
                <a:cs typeface="Times New Roman Condensed"/>
                <a:sym typeface="Times New Roman Condensed"/>
              </a:rPr>
              <a:t>BATHOPELE API </a:t>
            </a:r>
          </a:p>
        </p:txBody>
      </p:sp>
      <p:sp>
        <p:nvSpPr>
          <p:cNvPr id="4" name="TextBox 4"/>
          <p:cNvSpPr txBox="1"/>
          <p:nvPr/>
        </p:nvSpPr>
        <p:spPr>
          <a:xfrm>
            <a:off x="1016407" y="8432166"/>
            <a:ext cx="11628370" cy="826134"/>
          </a:xfrm>
          <a:prstGeom prst="rect">
            <a:avLst/>
          </a:prstGeom>
        </p:spPr>
        <p:txBody>
          <a:bodyPr lIns="0" tIns="0" rIns="0" bIns="0" rtlCol="0" anchor="t">
            <a:spAutoFit/>
          </a:bodyPr>
          <a:lstStyle/>
          <a:p>
            <a:pPr algn="l">
              <a:lnSpc>
                <a:spcPts val="2240"/>
              </a:lnSpc>
            </a:pPr>
            <a:r>
              <a:rPr lang="en-US" sz="1600">
                <a:solidFill>
                  <a:srgbClr val="0E4714"/>
                </a:solidFill>
                <a:latin typeface="Gotham"/>
                <a:ea typeface="Gotham"/>
                <a:cs typeface="Gotham"/>
                <a:sym typeface="Gotham"/>
              </a:rPr>
              <a:t>Mpho Hlalele, Founder &amp; CEO </a:t>
            </a:r>
          </a:p>
          <a:p>
            <a:pPr algn="l">
              <a:lnSpc>
                <a:spcPts val="2240"/>
              </a:lnSpc>
            </a:pPr>
            <a:endParaRPr lang="en-US" sz="1600">
              <a:solidFill>
                <a:srgbClr val="0E4714"/>
              </a:solidFill>
              <a:latin typeface="Gotham"/>
              <a:ea typeface="Gotham"/>
              <a:cs typeface="Gotham"/>
              <a:sym typeface="Gotham"/>
            </a:endParaRPr>
          </a:p>
          <a:p>
            <a:pPr algn="l">
              <a:lnSpc>
                <a:spcPts val="2240"/>
              </a:lnSpc>
            </a:pPr>
            <a:r>
              <a:rPr lang="en-US" sz="1600">
                <a:solidFill>
                  <a:srgbClr val="0E4714"/>
                </a:solidFill>
                <a:latin typeface="Gotham"/>
                <a:ea typeface="Gotham"/>
                <a:cs typeface="Gotham"/>
                <a:sym typeface="Gotham"/>
              </a:rPr>
              <a:t>15 May, 2025</a:t>
            </a:r>
          </a:p>
        </p:txBody>
      </p:sp>
      <p:sp>
        <p:nvSpPr>
          <p:cNvPr id="5" name="TextBox 5"/>
          <p:cNvSpPr txBox="1"/>
          <p:nvPr/>
        </p:nvSpPr>
        <p:spPr>
          <a:xfrm>
            <a:off x="1735325" y="7503502"/>
            <a:ext cx="2085362" cy="942975"/>
          </a:xfrm>
          <a:prstGeom prst="rect">
            <a:avLst/>
          </a:prstGeom>
        </p:spPr>
        <p:txBody>
          <a:bodyPr lIns="0" tIns="0" rIns="0" bIns="0" rtlCol="0" anchor="t">
            <a:spAutoFit/>
          </a:bodyPr>
          <a:lstStyle/>
          <a:p>
            <a:pPr algn="l">
              <a:lnSpc>
                <a:spcPts val="2520"/>
              </a:lnSpc>
            </a:pPr>
            <a:r>
              <a:rPr lang="en-US" sz="2100" b="1">
                <a:solidFill>
                  <a:srgbClr val="0E4714"/>
                </a:solidFill>
                <a:latin typeface="Gotham Bold"/>
                <a:ea typeface="Gotham Bold"/>
                <a:cs typeface="Gotham Bold"/>
                <a:sym typeface="Gotham Bold"/>
              </a:rPr>
              <a:t>The Mpho Hlalele foundation</a:t>
            </a:r>
          </a:p>
        </p:txBody>
      </p:sp>
      <p:sp>
        <p:nvSpPr>
          <p:cNvPr id="6" name="Freeform 6"/>
          <p:cNvSpPr/>
          <p:nvPr/>
        </p:nvSpPr>
        <p:spPr>
          <a:xfrm>
            <a:off x="1016407" y="7640244"/>
            <a:ext cx="718917" cy="669492"/>
          </a:xfrm>
          <a:custGeom>
            <a:avLst/>
            <a:gdLst/>
            <a:ahLst/>
            <a:cxnLst/>
            <a:rect l="l" t="t" r="r" b="b"/>
            <a:pathLst>
              <a:path w="718917" h="669492">
                <a:moveTo>
                  <a:pt x="0" y="0"/>
                </a:moveTo>
                <a:lnTo>
                  <a:pt x="718918" y="0"/>
                </a:lnTo>
                <a:lnTo>
                  <a:pt x="718918" y="669492"/>
                </a:lnTo>
                <a:lnTo>
                  <a:pt x="0" y="66949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ZA"/>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sp>
        <p:nvSpPr>
          <p:cNvPr id="2" name="TextBox 2"/>
          <p:cNvSpPr txBox="1"/>
          <p:nvPr/>
        </p:nvSpPr>
        <p:spPr>
          <a:xfrm>
            <a:off x="3275475" y="565725"/>
            <a:ext cx="9798971" cy="827679"/>
          </a:xfrm>
          <a:prstGeom prst="rect">
            <a:avLst/>
          </a:prstGeom>
        </p:spPr>
        <p:txBody>
          <a:bodyPr lIns="0" tIns="0" rIns="0" bIns="0" rtlCol="0" anchor="t">
            <a:spAutoFit/>
          </a:bodyPr>
          <a:lstStyle/>
          <a:p>
            <a:pPr algn="just">
              <a:lnSpc>
                <a:spcPts val="5120"/>
              </a:lnSpc>
            </a:pPr>
            <a:r>
              <a:rPr lang="en-US" sz="5885" spc="-147">
                <a:solidFill>
                  <a:srgbClr val="0E4714"/>
                </a:solidFill>
                <a:latin typeface="Times New Roman Condensed"/>
                <a:ea typeface="Times New Roman Condensed"/>
                <a:cs typeface="Times New Roman Condensed"/>
                <a:sym typeface="Times New Roman Condensed"/>
              </a:rPr>
              <a:t> CALL TO ACTION</a:t>
            </a:r>
          </a:p>
        </p:txBody>
      </p:sp>
      <p:sp>
        <p:nvSpPr>
          <p:cNvPr id="3" name="TextBox 3"/>
          <p:cNvSpPr txBox="1"/>
          <p:nvPr/>
        </p:nvSpPr>
        <p:spPr>
          <a:xfrm>
            <a:off x="1028700" y="3626485"/>
            <a:ext cx="16230600" cy="2967355"/>
          </a:xfrm>
          <a:prstGeom prst="rect">
            <a:avLst/>
          </a:prstGeom>
        </p:spPr>
        <p:txBody>
          <a:bodyPr lIns="0" tIns="0" rIns="0" bIns="0" rtlCol="0" anchor="t">
            <a:spAutoFit/>
          </a:bodyPr>
          <a:lstStyle/>
          <a:p>
            <a:pPr algn="ctr">
              <a:lnSpc>
                <a:spcPts val="3919"/>
              </a:lnSpc>
              <a:spcBef>
                <a:spcPct val="0"/>
              </a:spcBef>
            </a:pPr>
            <a:r>
              <a:rPr lang="en-US" sz="2799">
                <a:solidFill>
                  <a:srgbClr val="0E4714"/>
                </a:solidFill>
                <a:latin typeface="Gotham"/>
                <a:ea typeface="Gotham"/>
                <a:cs typeface="Gotham"/>
                <a:sym typeface="Gotham"/>
              </a:rPr>
              <a:t>Join us in transforming healthcare access in underserved communities!</a:t>
            </a:r>
          </a:p>
          <a:p>
            <a:pPr algn="ctr">
              <a:lnSpc>
                <a:spcPts val="3919"/>
              </a:lnSpc>
              <a:spcBef>
                <a:spcPct val="0"/>
              </a:spcBef>
            </a:pPr>
            <a:r>
              <a:rPr lang="en-US" sz="2799">
                <a:solidFill>
                  <a:srgbClr val="0E4714"/>
                </a:solidFill>
                <a:latin typeface="Gotham"/>
                <a:ea typeface="Gotham"/>
                <a:cs typeface="Gotham"/>
                <a:sym typeface="Gotham"/>
              </a:rPr>
              <a:t>Invest in BathoPele to scale our appointment reminder system across South Africa’s townships.</a:t>
            </a:r>
          </a:p>
          <a:p>
            <a:pPr algn="ctr">
              <a:lnSpc>
                <a:spcPts val="3919"/>
              </a:lnSpc>
              <a:spcBef>
                <a:spcPct val="0"/>
              </a:spcBef>
            </a:pPr>
            <a:r>
              <a:rPr lang="en-US" sz="2799">
                <a:solidFill>
                  <a:srgbClr val="0E4714"/>
                </a:solidFill>
                <a:latin typeface="Gotham"/>
                <a:ea typeface="Gotham"/>
                <a:cs typeface="Gotham"/>
                <a:sym typeface="Gotham"/>
              </a:rPr>
              <a:t>Partner with us to improve patient engagement and clinic efficiency.</a:t>
            </a:r>
          </a:p>
          <a:p>
            <a:pPr algn="ctr">
              <a:lnSpc>
                <a:spcPts val="3919"/>
              </a:lnSpc>
              <a:spcBef>
                <a:spcPct val="0"/>
              </a:spcBef>
            </a:pPr>
            <a:r>
              <a:rPr lang="en-US" sz="2799">
                <a:solidFill>
                  <a:srgbClr val="0E4714"/>
                </a:solidFill>
                <a:latin typeface="Gotham"/>
                <a:ea typeface="Gotham"/>
                <a:cs typeface="Gotham"/>
                <a:sym typeface="Gotham"/>
              </a:rPr>
              <a:t>Support our mission to reduce missed appointments and enhance healthcare outcomes.</a:t>
            </a:r>
          </a:p>
          <a:p>
            <a:pPr algn="ctr">
              <a:lnSpc>
                <a:spcPts val="3919"/>
              </a:lnSpc>
              <a:spcBef>
                <a:spcPct val="0"/>
              </a:spcBef>
            </a:pPr>
            <a:r>
              <a:rPr lang="en-US" sz="2799">
                <a:solidFill>
                  <a:srgbClr val="0E4714"/>
                </a:solidFill>
                <a:latin typeface="Gotham"/>
                <a:ea typeface="Gotham"/>
                <a:cs typeface="Gotham"/>
                <a:sym typeface="Gotham"/>
              </a:rPr>
              <a:t>Let’s make healthcare communication seamless and accessible — together!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A1BF97-0401-608F-FDA3-925E58668D31}"/>
              </a:ext>
            </a:extLst>
          </p:cNvPr>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ZA"/>
          </a:p>
        </p:txBody>
      </p:sp>
      <p:pic>
        <p:nvPicPr>
          <p:cNvPr id="1027" name="Picture 3" descr="Linkedin logo png, Linkedin icon transparent png 18930480 PNG">
            <a:extLst>
              <a:ext uri="{FF2B5EF4-FFF2-40B4-BE49-F238E27FC236}">
                <a16:creationId xmlns:a16="http://schemas.microsoft.com/office/drawing/2014/main" id="{233D2B04-AB83-08BA-902A-CB7440EBC9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1333500"/>
            <a:ext cx="1943100" cy="18288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64901CB-C532-50BA-7175-50AFD6A391CD}"/>
              </a:ext>
            </a:extLst>
          </p:cNvPr>
          <p:cNvSpPr txBox="1"/>
          <p:nvPr/>
        </p:nvSpPr>
        <p:spPr>
          <a:xfrm>
            <a:off x="5105400" y="2063234"/>
            <a:ext cx="9144000" cy="584775"/>
          </a:xfrm>
          <a:prstGeom prst="rect">
            <a:avLst/>
          </a:prstGeom>
          <a:noFill/>
        </p:spPr>
        <p:txBody>
          <a:bodyPr wrap="square">
            <a:spAutoFit/>
          </a:bodyPr>
          <a:lstStyle/>
          <a:p>
            <a:r>
              <a:rPr lang="en-ZA" sz="3200" dirty="0"/>
              <a:t>www.linkedin.com/in/mpho-hlalele-b9240566</a:t>
            </a:r>
          </a:p>
        </p:txBody>
      </p:sp>
      <p:pic>
        <p:nvPicPr>
          <p:cNvPr id="5" name="Picture 4">
            <a:extLst>
              <a:ext uri="{FF2B5EF4-FFF2-40B4-BE49-F238E27FC236}">
                <a16:creationId xmlns:a16="http://schemas.microsoft.com/office/drawing/2014/main" id="{BDF84444-D4BE-63CE-F632-DA9A7A0F02AC}"/>
              </a:ext>
            </a:extLst>
          </p:cNvPr>
          <p:cNvPicPr>
            <a:picLocks noChangeAspect="1"/>
          </p:cNvPicPr>
          <p:nvPr/>
        </p:nvPicPr>
        <p:blipFill>
          <a:blip r:embed="rId3"/>
          <a:stretch>
            <a:fillRect/>
          </a:stretch>
        </p:blipFill>
        <p:spPr>
          <a:xfrm>
            <a:off x="2514599" y="4171949"/>
            <a:ext cx="1943101" cy="1943101"/>
          </a:xfrm>
          <a:prstGeom prst="rect">
            <a:avLst/>
          </a:prstGeom>
        </p:spPr>
      </p:pic>
      <p:sp>
        <p:nvSpPr>
          <p:cNvPr id="7" name="TextBox 6">
            <a:extLst>
              <a:ext uri="{FF2B5EF4-FFF2-40B4-BE49-F238E27FC236}">
                <a16:creationId xmlns:a16="http://schemas.microsoft.com/office/drawing/2014/main" id="{1107E814-CF41-3D70-3BAF-76ECA907CF27}"/>
              </a:ext>
            </a:extLst>
          </p:cNvPr>
          <p:cNvSpPr txBox="1"/>
          <p:nvPr/>
        </p:nvSpPr>
        <p:spPr>
          <a:xfrm>
            <a:off x="5257800" y="5143499"/>
            <a:ext cx="9144000" cy="584775"/>
          </a:xfrm>
          <a:prstGeom prst="rect">
            <a:avLst/>
          </a:prstGeom>
          <a:noFill/>
        </p:spPr>
        <p:txBody>
          <a:bodyPr wrap="square">
            <a:spAutoFit/>
          </a:bodyPr>
          <a:lstStyle/>
          <a:p>
            <a:r>
              <a:rPr lang="en-ZA" sz="3200" dirty="0"/>
              <a:t>mphohlalele90@gmail.com</a:t>
            </a:r>
          </a:p>
        </p:txBody>
      </p:sp>
      <p:pic>
        <p:nvPicPr>
          <p:cNvPr id="8" name="Picture 7">
            <a:extLst>
              <a:ext uri="{FF2B5EF4-FFF2-40B4-BE49-F238E27FC236}">
                <a16:creationId xmlns:a16="http://schemas.microsoft.com/office/drawing/2014/main" id="{8EAD30A4-011D-BD67-577B-CD05CF0DEE13}"/>
              </a:ext>
            </a:extLst>
          </p:cNvPr>
          <p:cNvPicPr>
            <a:picLocks noChangeAspect="1"/>
          </p:cNvPicPr>
          <p:nvPr/>
        </p:nvPicPr>
        <p:blipFill>
          <a:blip r:embed="rId4"/>
          <a:stretch>
            <a:fillRect/>
          </a:stretch>
        </p:blipFill>
        <p:spPr>
          <a:xfrm>
            <a:off x="2509683" y="6896100"/>
            <a:ext cx="1943100" cy="1828800"/>
          </a:xfrm>
          <a:prstGeom prst="rect">
            <a:avLst/>
          </a:prstGeom>
        </p:spPr>
      </p:pic>
      <p:sp>
        <p:nvSpPr>
          <p:cNvPr id="10" name="TextBox 9">
            <a:extLst>
              <a:ext uri="{FF2B5EF4-FFF2-40B4-BE49-F238E27FC236}">
                <a16:creationId xmlns:a16="http://schemas.microsoft.com/office/drawing/2014/main" id="{6F50853D-B025-5A23-199F-1E43D80F8DEB}"/>
              </a:ext>
            </a:extLst>
          </p:cNvPr>
          <p:cNvSpPr txBox="1"/>
          <p:nvPr/>
        </p:nvSpPr>
        <p:spPr>
          <a:xfrm>
            <a:off x="5410200" y="7485100"/>
            <a:ext cx="9144000" cy="646331"/>
          </a:xfrm>
          <a:prstGeom prst="rect">
            <a:avLst/>
          </a:prstGeom>
          <a:noFill/>
        </p:spPr>
        <p:txBody>
          <a:bodyPr wrap="square">
            <a:spAutoFit/>
          </a:bodyPr>
          <a:lstStyle/>
          <a:p>
            <a:r>
              <a:rPr lang="en-ZA" sz="3600" dirty="0"/>
              <a:t>081 514 0346</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sp>
        <p:nvSpPr>
          <p:cNvPr id="2" name="Freeform 2"/>
          <p:cNvSpPr/>
          <p:nvPr/>
        </p:nvSpPr>
        <p:spPr>
          <a:xfrm>
            <a:off x="4490515" y="-2377820"/>
            <a:ext cx="19285436" cy="15042640"/>
          </a:xfrm>
          <a:custGeom>
            <a:avLst/>
            <a:gdLst/>
            <a:ahLst/>
            <a:cxnLst/>
            <a:rect l="l" t="t" r="r" b="b"/>
            <a:pathLst>
              <a:path w="19285436" h="15042640">
                <a:moveTo>
                  <a:pt x="0" y="0"/>
                </a:moveTo>
                <a:lnTo>
                  <a:pt x="19285437" y="0"/>
                </a:lnTo>
                <a:lnTo>
                  <a:pt x="19285437" y="15042640"/>
                </a:lnTo>
                <a:lnTo>
                  <a:pt x="0" y="150426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ZA"/>
          </a:p>
        </p:txBody>
      </p:sp>
      <p:sp>
        <p:nvSpPr>
          <p:cNvPr id="3" name="TextBox 3"/>
          <p:cNvSpPr txBox="1"/>
          <p:nvPr/>
        </p:nvSpPr>
        <p:spPr>
          <a:xfrm>
            <a:off x="819150" y="2700805"/>
            <a:ext cx="16440150" cy="3444776"/>
          </a:xfrm>
          <a:prstGeom prst="rect">
            <a:avLst/>
          </a:prstGeom>
        </p:spPr>
        <p:txBody>
          <a:bodyPr lIns="0" tIns="0" rIns="0" bIns="0" rtlCol="0" anchor="t">
            <a:spAutoFit/>
          </a:bodyPr>
          <a:lstStyle/>
          <a:p>
            <a:pPr algn="l">
              <a:lnSpc>
                <a:spcPts val="25368"/>
              </a:lnSpc>
              <a:spcBef>
                <a:spcPct val="0"/>
              </a:spcBef>
            </a:pPr>
            <a:r>
              <a:rPr lang="en-US" sz="18120" i="1" spc="-906">
                <a:solidFill>
                  <a:srgbClr val="0E4714"/>
                </a:solidFill>
                <a:latin typeface="Times New Roman Condensed Italics"/>
                <a:ea typeface="Times New Roman Condensed Italics"/>
                <a:cs typeface="Times New Roman Condensed Italics"/>
                <a:sym typeface="Times New Roman Condensed Italics"/>
              </a:rPr>
              <a:t>Thank you.</a:t>
            </a:r>
          </a:p>
        </p:txBody>
      </p:sp>
      <p:sp>
        <p:nvSpPr>
          <p:cNvPr id="4" name="TextBox 4"/>
          <p:cNvSpPr txBox="1"/>
          <p:nvPr/>
        </p:nvSpPr>
        <p:spPr>
          <a:xfrm>
            <a:off x="1782950" y="7645791"/>
            <a:ext cx="2085362" cy="628650"/>
          </a:xfrm>
          <a:prstGeom prst="rect">
            <a:avLst/>
          </a:prstGeom>
        </p:spPr>
        <p:txBody>
          <a:bodyPr lIns="0" tIns="0" rIns="0" bIns="0" rtlCol="0" anchor="t">
            <a:spAutoFit/>
          </a:bodyPr>
          <a:lstStyle/>
          <a:p>
            <a:pPr algn="l">
              <a:lnSpc>
                <a:spcPts val="2520"/>
              </a:lnSpc>
            </a:pPr>
            <a:r>
              <a:rPr lang="en-US" sz="2100" b="1">
                <a:solidFill>
                  <a:srgbClr val="0E4714"/>
                </a:solidFill>
                <a:latin typeface="Gotham Bold"/>
                <a:ea typeface="Gotham Bold"/>
                <a:cs typeface="Gotham Bold"/>
                <a:sym typeface="Gotham Bold"/>
              </a:rPr>
              <a:t>Ingoude Company</a:t>
            </a:r>
          </a:p>
        </p:txBody>
      </p:sp>
      <p:sp>
        <p:nvSpPr>
          <p:cNvPr id="5" name="Freeform 5"/>
          <p:cNvSpPr/>
          <p:nvPr/>
        </p:nvSpPr>
        <p:spPr>
          <a:xfrm>
            <a:off x="1016407" y="7604949"/>
            <a:ext cx="718917" cy="669492"/>
          </a:xfrm>
          <a:custGeom>
            <a:avLst/>
            <a:gdLst/>
            <a:ahLst/>
            <a:cxnLst/>
            <a:rect l="l" t="t" r="r" b="b"/>
            <a:pathLst>
              <a:path w="718917" h="669492">
                <a:moveTo>
                  <a:pt x="0" y="0"/>
                </a:moveTo>
                <a:lnTo>
                  <a:pt x="718918" y="0"/>
                </a:lnTo>
                <a:lnTo>
                  <a:pt x="718918" y="669492"/>
                </a:lnTo>
                <a:lnTo>
                  <a:pt x="0" y="66949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ZA"/>
          </a:p>
        </p:txBody>
      </p:sp>
      <p:sp>
        <p:nvSpPr>
          <p:cNvPr id="6" name="TextBox 6"/>
          <p:cNvSpPr txBox="1"/>
          <p:nvPr/>
        </p:nvSpPr>
        <p:spPr>
          <a:xfrm>
            <a:off x="1016407" y="8432166"/>
            <a:ext cx="11628370" cy="826134"/>
          </a:xfrm>
          <a:prstGeom prst="rect">
            <a:avLst/>
          </a:prstGeom>
        </p:spPr>
        <p:txBody>
          <a:bodyPr lIns="0" tIns="0" rIns="0" bIns="0" rtlCol="0" anchor="t">
            <a:spAutoFit/>
          </a:bodyPr>
          <a:lstStyle/>
          <a:p>
            <a:pPr algn="l">
              <a:lnSpc>
                <a:spcPts val="2240"/>
              </a:lnSpc>
            </a:pPr>
            <a:r>
              <a:rPr lang="en-US" sz="1600">
                <a:solidFill>
                  <a:srgbClr val="0E4714"/>
                </a:solidFill>
                <a:latin typeface="Gotham"/>
                <a:ea typeface="Gotham"/>
                <a:cs typeface="Gotham"/>
                <a:sym typeface="Gotham"/>
              </a:rPr>
              <a:t>Henrietta Mitchell, Founder &amp; CEO </a:t>
            </a:r>
          </a:p>
          <a:p>
            <a:pPr algn="l">
              <a:lnSpc>
                <a:spcPts val="2240"/>
              </a:lnSpc>
            </a:pPr>
            <a:r>
              <a:rPr lang="en-US" sz="1600">
                <a:solidFill>
                  <a:srgbClr val="0E4714"/>
                </a:solidFill>
                <a:latin typeface="Gotham"/>
                <a:ea typeface="Gotham"/>
                <a:cs typeface="Gotham"/>
                <a:sym typeface="Gotham"/>
              </a:rPr>
              <a:t>Adeline Palmerston, Founder &amp; CTO</a:t>
            </a:r>
          </a:p>
          <a:p>
            <a:pPr algn="l">
              <a:lnSpc>
                <a:spcPts val="2240"/>
              </a:lnSpc>
            </a:pPr>
            <a:r>
              <a:rPr lang="en-US" sz="1600">
                <a:solidFill>
                  <a:srgbClr val="0E4714"/>
                </a:solidFill>
                <a:latin typeface="Gotham"/>
                <a:ea typeface="Gotham"/>
                <a:cs typeface="Gotham"/>
                <a:sym typeface="Gotham"/>
              </a:rPr>
              <a:t>13 September, 2030</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sp>
        <p:nvSpPr>
          <p:cNvPr id="2" name="TextBox 2"/>
          <p:cNvSpPr txBox="1"/>
          <p:nvPr/>
        </p:nvSpPr>
        <p:spPr>
          <a:xfrm>
            <a:off x="1028700" y="3770946"/>
            <a:ext cx="14690693" cy="2267010"/>
          </a:xfrm>
          <a:prstGeom prst="rect">
            <a:avLst/>
          </a:prstGeom>
        </p:spPr>
        <p:txBody>
          <a:bodyPr lIns="0" tIns="0" rIns="0" bIns="0" rtlCol="0" anchor="t">
            <a:spAutoFit/>
          </a:bodyPr>
          <a:lstStyle/>
          <a:p>
            <a:pPr algn="l">
              <a:lnSpc>
                <a:spcPts val="8255"/>
              </a:lnSpc>
            </a:pPr>
            <a:r>
              <a:rPr lang="en-US" sz="7504" i="1" spc="-142">
                <a:solidFill>
                  <a:srgbClr val="0E4714"/>
                </a:solidFill>
                <a:latin typeface="Times New Roman Condensed Italics"/>
                <a:ea typeface="Times New Roman Condensed Italics"/>
                <a:cs typeface="Times New Roman Condensed Italics"/>
                <a:sym typeface="Times New Roman Condensed Italics"/>
              </a:rPr>
              <a:t>Empowering patient engagement through timely appointment reminders  </a:t>
            </a:r>
          </a:p>
        </p:txBody>
      </p:sp>
      <p:sp>
        <p:nvSpPr>
          <p:cNvPr id="3" name="Freeform 3"/>
          <p:cNvSpPr/>
          <p:nvPr/>
        </p:nvSpPr>
        <p:spPr>
          <a:xfrm>
            <a:off x="1016407" y="2140619"/>
            <a:ext cx="1296035" cy="1206933"/>
          </a:xfrm>
          <a:custGeom>
            <a:avLst/>
            <a:gdLst/>
            <a:ahLst/>
            <a:cxnLst/>
            <a:rect l="l" t="t" r="r" b="b"/>
            <a:pathLst>
              <a:path w="1296035" h="1206933">
                <a:moveTo>
                  <a:pt x="0" y="0"/>
                </a:moveTo>
                <a:lnTo>
                  <a:pt x="1296035" y="0"/>
                </a:lnTo>
                <a:lnTo>
                  <a:pt x="1296035" y="1206932"/>
                </a:lnTo>
                <a:lnTo>
                  <a:pt x="0" y="12069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ZA"/>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sp>
        <p:nvSpPr>
          <p:cNvPr id="2" name="Freeform 2"/>
          <p:cNvSpPr/>
          <p:nvPr/>
        </p:nvSpPr>
        <p:spPr>
          <a:xfrm>
            <a:off x="182968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ZA"/>
          </a:p>
        </p:txBody>
      </p:sp>
      <p:sp>
        <p:nvSpPr>
          <p:cNvPr id="3" name="TextBox 3"/>
          <p:cNvSpPr txBox="1"/>
          <p:nvPr/>
        </p:nvSpPr>
        <p:spPr>
          <a:xfrm>
            <a:off x="1028700" y="1450334"/>
            <a:ext cx="11269282" cy="1522967"/>
          </a:xfrm>
          <a:prstGeom prst="rect">
            <a:avLst/>
          </a:prstGeom>
        </p:spPr>
        <p:txBody>
          <a:bodyPr lIns="0" tIns="0" rIns="0" bIns="0" rtlCol="0" anchor="t">
            <a:spAutoFit/>
          </a:bodyPr>
          <a:lstStyle/>
          <a:p>
            <a:pPr algn="l">
              <a:lnSpc>
                <a:spcPts val="9469"/>
              </a:lnSpc>
            </a:pPr>
            <a:r>
              <a:rPr lang="en-US" sz="10884" spc="-272">
                <a:solidFill>
                  <a:srgbClr val="0E4714"/>
                </a:solidFill>
                <a:latin typeface="Times New Roman Condensed"/>
                <a:ea typeface="Times New Roman Condensed"/>
                <a:cs typeface="Times New Roman Condensed"/>
                <a:sym typeface="Times New Roman Condensed"/>
              </a:rPr>
              <a:t>AGENDA</a:t>
            </a:r>
          </a:p>
        </p:txBody>
      </p:sp>
      <p:sp>
        <p:nvSpPr>
          <p:cNvPr id="4" name="TextBox 4"/>
          <p:cNvSpPr txBox="1"/>
          <p:nvPr/>
        </p:nvSpPr>
        <p:spPr>
          <a:xfrm>
            <a:off x="755286" y="2598688"/>
            <a:ext cx="5908055" cy="7479406"/>
          </a:xfrm>
          <a:prstGeom prst="rect">
            <a:avLst/>
          </a:prstGeom>
        </p:spPr>
        <p:txBody>
          <a:bodyPr lIns="0" tIns="0" rIns="0" bIns="0" rtlCol="0" anchor="t">
            <a:spAutoFit/>
          </a:bodyPr>
          <a:lstStyle/>
          <a:p>
            <a:pPr marL="453403" lvl="1" indent="-226701" algn="l">
              <a:lnSpc>
                <a:spcPts val="3927"/>
              </a:lnSpc>
              <a:buFont typeface="Arial"/>
              <a:buChar char="•"/>
            </a:pPr>
            <a:r>
              <a:rPr lang="en-US" sz="2100" spc="-31">
                <a:solidFill>
                  <a:srgbClr val="0E4714"/>
                </a:solidFill>
                <a:latin typeface="Gotham"/>
                <a:ea typeface="Gotham"/>
                <a:cs typeface="Gotham"/>
                <a:sym typeface="Gotham"/>
              </a:rPr>
              <a:t>Introduction</a:t>
            </a:r>
          </a:p>
          <a:p>
            <a:pPr algn="l">
              <a:lnSpc>
                <a:spcPts val="2664"/>
              </a:lnSpc>
            </a:pPr>
            <a:r>
              <a:rPr lang="en-US" sz="1425" spc="-21">
                <a:solidFill>
                  <a:srgbClr val="0E4714"/>
                </a:solidFill>
                <a:latin typeface="Gotham"/>
                <a:ea typeface="Gotham"/>
                <a:cs typeface="Gotham"/>
                <a:sym typeface="Gotham"/>
              </a:rPr>
              <a:t> Brief overview of BathoPele API and what inspired the project.</a:t>
            </a:r>
          </a:p>
          <a:p>
            <a:pPr marL="453403" lvl="1" indent="-226701" algn="l">
              <a:lnSpc>
                <a:spcPts val="3927"/>
              </a:lnSpc>
              <a:buFont typeface="Arial"/>
              <a:buChar char="•"/>
            </a:pPr>
            <a:r>
              <a:rPr lang="en-US" sz="2100" spc="-31">
                <a:solidFill>
                  <a:srgbClr val="0E4714"/>
                </a:solidFill>
                <a:latin typeface="Gotham"/>
                <a:ea typeface="Gotham"/>
                <a:cs typeface="Gotham"/>
                <a:sym typeface="Gotham"/>
              </a:rPr>
              <a:t>Problem Statement</a:t>
            </a:r>
          </a:p>
          <a:p>
            <a:pPr algn="l">
              <a:lnSpc>
                <a:spcPts val="2664"/>
              </a:lnSpc>
            </a:pPr>
            <a:r>
              <a:rPr lang="en-US" sz="1425" spc="-21">
                <a:solidFill>
                  <a:srgbClr val="0E4714"/>
                </a:solidFill>
                <a:latin typeface="Gotham"/>
                <a:ea typeface="Gotham"/>
                <a:cs typeface="Gotham"/>
                <a:sym typeface="Gotham"/>
              </a:rPr>
              <a:t> Understanding the healthcare communication gap in township clinics.</a:t>
            </a:r>
          </a:p>
          <a:p>
            <a:pPr marL="453403" lvl="1" indent="-226701" algn="l">
              <a:lnSpc>
                <a:spcPts val="3927"/>
              </a:lnSpc>
              <a:buFont typeface="Arial"/>
              <a:buChar char="•"/>
            </a:pPr>
            <a:r>
              <a:rPr lang="en-US" sz="2100" spc="-31">
                <a:solidFill>
                  <a:srgbClr val="0E4714"/>
                </a:solidFill>
                <a:latin typeface="Gotham"/>
                <a:ea typeface="Gotham"/>
                <a:cs typeface="Gotham"/>
                <a:sym typeface="Gotham"/>
              </a:rPr>
              <a:t>Solution &amp; Product Demo</a:t>
            </a:r>
          </a:p>
          <a:p>
            <a:pPr algn="l">
              <a:lnSpc>
                <a:spcPts val="2664"/>
              </a:lnSpc>
            </a:pPr>
            <a:r>
              <a:rPr lang="en-US" sz="1425" spc="-21">
                <a:solidFill>
                  <a:srgbClr val="0E4714"/>
                </a:solidFill>
                <a:latin typeface="Gotham"/>
                <a:ea typeface="Gotham"/>
                <a:cs typeface="Gotham"/>
                <a:sym typeface="Gotham"/>
              </a:rPr>
              <a:t> Overview of the AI-powered reminder system and how it works.</a:t>
            </a:r>
          </a:p>
          <a:p>
            <a:pPr marL="453403" lvl="1" indent="-226701" algn="l">
              <a:lnSpc>
                <a:spcPts val="3927"/>
              </a:lnSpc>
              <a:buFont typeface="Arial"/>
              <a:buChar char="•"/>
            </a:pPr>
            <a:r>
              <a:rPr lang="en-US" sz="2100" spc="-31">
                <a:solidFill>
                  <a:srgbClr val="0E4714"/>
                </a:solidFill>
                <a:latin typeface="Gotham"/>
                <a:ea typeface="Gotham"/>
                <a:cs typeface="Gotham"/>
                <a:sym typeface="Gotham"/>
              </a:rPr>
              <a:t>Market &amp; Users</a:t>
            </a:r>
          </a:p>
          <a:p>
            <a:pPr marL="307669" lvl="1" indent="-153834" algn="l">
              <a:lnSpc>
                <a:spcPts val="2664"/>
              </a:lnSpc>
              <a:buFont typeface="Arial"/>
              <a:buChar char="•"/>
            </a:pPr>
            <a:r>
              <a:rPr lang="en-US" sz="1425" spc="-21">
                <a:solidFill>
                  <a:srgbClr val="0E4714"/>
                </a:solidFill>
                <a:latin typeface="Gotham"/>
                <a:ea typeface="Gotham"/>
                <a:cs typeface="Gotham"/>
                <a:sym typeface="Gotham"/>
              </a:rPr>
              <a:t> Target audience, user personas, and market potential.</a:t>
            </a:r>
          </a:p>
          <a:p>
            <a:pPr marL="453403" lvl="1" indent="-226701" algn="l">
              <a:lnSpc>
                <a:spcPts val="3927"/>
              </a:lnSpc>
              <a:buFont typeface="Arial"/>
              <a:buChar char="•"/>
            </a:pPr>
            <a:r>
              <a:rPr lang="en-US" sz="2100" spc="-31">
                <a:solidFill>
                  <a:srgbClr val="0E4714"/>
                </a:solidFill>
                <a:latin typeface="Gotham"/>
                <a:ea typeface="Gotham"/>
                <a:cs typeface="Gotham"/>
                <a:sym typeface="Gotham"/>
              </a:rPr>
              <a:t>Business Model &amp; Scalability</a:t>
            </a:r>
          </a:p>
          <a:p>
            <a:pPr marL="307669" lvl="1" indent="-153834" algn="l">
              <a:lnSpc>
                <a:spcPts val="2664"/>
              </a:lnSpc>
              <a:buFont typeface="Arial"/>
              <a:buChar char="•"/>
            </a:pPr>
            <a:r>
              <a:rPr lang="en-US" sz="1425" spc="-21">
                <a:solidFill>
                  <a:srgbClr val="0E4714"/>
                </a:solidFill>
                <a:latin typeface="Gotham"/>
                <a:ea typeface="Gotham"/>
                <a:cs typeface="Gotham"/>
                <a:sym typeface="Gotham"/>
              </a:rPr>
              <a:t> How BathoPele sustains itself and can grow beyond one clinic.</a:t>
            </a:r>
          </a:p>
          <a:p>
            <a:pPr marL="453403" lvl="1" indent="-226701" algn="l">
              <a:lnSpc>
                <a:spcPts val="3927"/>
              </a:lnSpc>
              <a:buFont typeface="Arial"/>
              <a:buChar char="•"/>
            </a:pPr>
            <a:r>
              <a:rPr lang="en-US" sz="2100" spc="-31">
                <a:solidFill>
                  <a:srgbClr val="0E4714"/>
                </a:solidFill>
                <a:latin typeface="Gotham"/>
                <a:ea typeface="Gotham"/>
                <a:cs typeface="Gotham"/>
                <a:sym typeface="Gotham"/>
              </a:rPr>
              <a:t>Design &amp; Pitch Delivery</a:t>
            </a:r>
          </a:p>
          <a:p>
            <a:pPr marL="307669" lvl="1" indent="-153834" algn="l">
              <a:lnSpc>
                <a:spcPts val="2664"/>
              </a:lnSpc>
              <a:buFont typeface="Arial"/>
              <a:buChar char="•"/>
            </a:pPr>
            <a:r>
              <a:rPr lang="en-US" sz="1425" spc="-21">
                <a:solidFill>
                  <a:srgbClr val="0E4714"/>
                </a:solidFill>
                <a:latin typeface="Gotham"/>
                <a:ea typeface="Gotham"/>
                <a:cs typeface="Gotham"/>
                <a:sym typeface="Gotham"/>
              </a:rPr>
              <a:t> Highlight the deck’s visual structure, demo assets, and storytelling.</a:t>
            </a:r>
          </a:p>
          <a:p>
            <a:pPr marL="453403" lvl="1" indent="-226701" algn="l">
              <a:lnSpc>
                <a:spcPts val="3927"/>
              </a:lnSpc>
              <a:buFont typeface="Arial"/>
              <a:buChar char="•"/>
            </a:pPr>
            <a:r>
              <a:rPr lang="en-US" sz="2100" spc="-31">
                <a:solidFill>
                  <a:srgbClr val="0E4714"/>
                </a:solidFill>
                <a:latin typeface="Gotham"/>
                <a:ea typeface="Gotham"/>
                <a:cs typeface="Gotham"/>
                <a:sym typeface="Gotham"/>
              </a:rPr>
              <a:t>7. Q&amp;A</a:t>
            </a:r>
          </a:p>
          <a:p>
            <a:pPr algn="l">
              <a:lnSpc>
                <a:spcPts val="3553"/>
              </a:lnSpc>
            </a:pPr>
            <a:r>
              <a:rPr lang="en-US" sz="1900" spc="-28">
                <a:solidFill>
                  <a:srgbClr val="0E4714"/>
                </a:solidFill>
                <a:latin typeface="Gotham"/>
                <a:ea typeface="Gotham"/>
                <a:cs typeface="Gotham"/>
                <a:sym typeface="Gotham"/>
              </a:rPr>
              <a:t> (If live) Time for judges or viewers to ask follow-up questions.</a:t>
            </a:r>
          </a:p>
          <a:p>
            <a:pPr algn="l">
              <a:lnSpc>
                <a:spcPts val="3927"/>
              </a:lnSpc>
            </a:pPr>
            <a:endParaRPr lang="en-US" sz="1900" spc="-28">
              <a:solidFill>
                <a:srgbClr val="0E4714"/>
              </a:solidFill>
              <a:latin typeface="Gotham"/>
              <a:ea typeface="Gotham"/>
              <a:cs typeface="Gotham"/>
              <a:sym typeface="Gotha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sp>
        <p:nvSpPr>
          <p:cNvPr id="2" name="TextBox 2"/>
          <p:cNvSpPr txBox="1"/>
          <p:nvPr/>
        </p:nvSpPr>
        <p:spPr>
          <a:xfrm>
            <a:off x="1028689" y="2951432"/>
            <a:ext cx="10386396" cy="2598420"/>
          </a:xfrm>
          <a:prstGeom prst="rect">
            <a:avLst/>
          </a:prstGeom>
        </p:spPr>
        <p:txBody>
          <a:bodyPr lIns="0" tIns="0" rIns="0" bIns="0" rtlCol="0" anchor="t">
            <a:spAutoFit/>
          </a:bodyPr>
          <a:lstStyle/>
          <a:p>
            <a:pPr algn="l">
              <a:lnSpc>
                <a:spcPts val="4199"/>
              </a:lnSpc>
            </a:pPr>
            <a:r>
              <a:rPr lang="en-US" sz="2799" spc="-41">
                <a:solidFill>
                  <a:srgbClr val="0E4714"/>
                </a:solidFill>
                <a:latin typeface="Gotham"/>
                <a:ea typeface="Gotham"/>
                <a:cs typeface="Gotham"/>
                <a:sym typeface="Gotham"/>
              </a:rPr>
              <a:t>To bridge the communication gap between township clinics and patients by using accessible, AI-driven technology that improves appointment attendance, enhances patient care, and empowers communities through timely health engagement</a:t>
            </a:r>
          </a:p>
        </p:txBody>
      </p:sp>
      <p:sp>
        <p:nvSpPr>
          <p:cNvPr id="3" name="TextBox 3"/>
          <p:cNvSpPr txBox="1"/>
          <p:nvPr/>
        </p:nvSpPr>
        <p:spPr>
          <a:xfrm>
            <a:off x="1028700" y="1450334"/>
            <a:ext cx="14423006" cy="1522967"/>
          </a:xfrm>
          <a:prstGeom prst="rect">
            <a:avLst/>
          </a:prstGeom>
        </p:spPr>
        <p:txBody>
          <a:bodyPr lIns="0" tIns="0" rIns="0" bIns="0" rtlCol="0" anchor="t">
            <a:spAutoFit/>
          </a:bodyPr>
          <a:lstStyle/>
          <a:p>
            <a:pPr algn="l">
              <a:lnSpc>
                <a:spcPts val="9469"/>
              </a:lnSpc>
            </a:pPr>
            <a:r>
              <a:rPr lang="en-US" sz="10884" spc="-272">
                <a:solidFill>
                  <a:srgbClr val="0E4714"/>
                </a:solidFill>
                <a:latin typeface="Times New Roman Condensed"/>
                <a:ea typeface="Times New Roman Condensed"/>
                <a:cs typeface="Times New Roman Condensed"/>
                <a:sym typeface="Times New Roman Condensed"/>
              </a:rPr>
              <a:t>OUR MISSION</a:t>
            </a:r>
          </a:p>
        </p:txBody>
      </p:sp>
      <p:sp>
        <p:nvSpPr>
          <p:cNvPr id="4" name="Freeform 4"/>
          <p:cNvSpPr/>
          <p:nvPr/>
        </p:nvSpPr>
        <p:spPr>
          <a:xfrm flipH="1">
            <a:off x="11415085" y="-545920"/>
            <a:ext cx="28550447" cy="11313545"/>
          </a:xfrm>
          <a:custGeom>
            <a:avLst/>
            <a:gdLst/>
            <a:ahLst/>
            <a:cxnLst/>
            <a:rect l="l" t="t" r="r" b="b"/>
            <a:pathLst>
              <a:path w="28550447" h="11313545">
                <a:moveTo>
                  <a:pt x="28550447" y="0"/>
                </a:moveTo>
                <a:lnTo>
                  <a:pt x="0" y="0"/>
                </a:lnTo>
                <a:lnTo>
                  <a:pt x="0" y="11313545"/>
                </a:lnTo>
                <a:lnTo>
                  <a:pt x="28550447" y="11313545"/>
                </a:lnTo>
                <a:lnTo>
                  <a:pt x="28550447"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ZA"/>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sp>
        <p:nvSpPr>
          <p:cNvPr id="2" name="Freeform 2"/>
          <p:cNvSpPr/>
          <p:nvPr/>
        </p:nvSpPr>
        <p:spPr>
          <a:xfrm>
            <a:off x="12210852" y="-1063244"/>
            <a:ext cx="8434028" cy="6114306"/>
          </a:xfrm>
          <a:custGeom>
            <a:avLst/>
            <a:gdLst/>
            <a:ahLst/>
            <a:cxnLst/>
            <a:rect l="l" t="t" r="r" b="b"/>
            <a:pathLst>
              <a:path w="8434028" h="6114306">
                <a:moveTo>
                  <a:pt x="0" y="0"/>
                </a:moveTo>
                <a:lnTo>
                  <a:pt x="8434028" y="0"/>
                </a:lnTo>
                <a:lnTo>
                  <a:pt x="8434028" y="6114305"/>
                </a:lnTo>
                <a:lnTo>
                  <a:pt x="0" y="6114305"/>
                </a:lnTo>
                <a:lnTo>
                  <a:pt x="0" y="0"/>
                </a:lnTo>
                <a:close/>
              </a:path>
            </a:pathLst>
          </a:custGeom>
          <a:blipFill>
            <a:blip r:embed="rId2">
              <a:extLst>
                <a:ext uri="{96DAC541-7B7A-43D3-8B79-37D633B846F1}">
                  <asvg:svgBlip xmlns:asvg="http://schemas.microsoft.com/office/drawing/2016/SVG/main" r:embed="rId3"/>
                </a:ext>
              </a:extLst>
            </a:blip>
            <a:stretch>
              <a:fillRect t="-93483" r="-128662" b="-52540"/>
            </a:stretch>
          </a:blipFill>
        </p:spPr>
        <p:txBody>
          <a:bodyPr/>
          <a:lstStyle/>
          <a:p>
            <a:endParaRPr lang="en-ZA"/>
          </a:p>
        </p:txBody>
      </p:sp>
      <p:sp>
        <p:nvSpPr>
          <p:cNvPr id="3" name="Freeform 3"/>
          <p:cNvSpPr/>
          <p:nvPr/>
        </p:nvSpPr>
        <p:spPr>
          <a:xfrm>
            <a:off x="12883548" y="3246644"/>
            <a:ext cx="5233083" cy="5206917"/>
          </a:xfrm>
          <a:custGeom>
            <a:avLst/>
            <a:gdLst/>
            <a:ahLst/>
            <a:cxnLst/>
            <a:rect l="l" t="t" r="r" b="b"/>
            <a:pathLst>
              <a:path w="5233083" h="5206917">
                <a:moveTo>
                  <a:pt x="0" y="0"/>
                </a:moveTo>
                <a:lnTo>
                  <a:pt x="5233082" y="0"/>
                </a:lnTo>
                <a:lnTo>
                  <a:pt x="5233082" y="5206917"/>
                </a:lnTo>
                <a:lnTo>
                  <a:pt x="0" y="5206917"/>
                </a:lnTo>
                <a:lnTo>
                  <a:pt x="0" y="0"/>
                </a:lnTo>
                <a:close/>
              </a:path>
            </a:pathLst>
          </a:custGeom>
          <a:blipFill>
            <a:blip r:embed="rId4"/>
            <a:stretch>
              <a:fillRect/>
            </a:stretch>
          </a:blipFill>
        </p:spPr>
        <p:txBody>
          <a:bodyPr/>
          <a:lstStyle/>
          <a:p>
            <a:endParaRPr lang="en-ZA"/>
          </a:p>
        </p:txBody>
      </p:sp>
      <p:sp>
        <p:nvSpPr>
          <p:cNvPr id="4" name="TextBox 4"/>
          <p:cNvSpPr txBox="1"/>
          <p:nvPr/>
        </p:nvSpPr>
        <p:spPr>
          <a:xfrm>
            <a:off x="0" y="3947684"/>
            <a:ext cx="12883548" cy="2317308"/>
          </a:xfrm>
          <a:prstGeom prst="rect">
            <a:avLst/>
          </a:prstGeom>
        </p:spPr>
        <p:txBody>
          <a:bodyPr lIns="0" tIns="0" rIns="0" bIns="0" rtlCol="0" anchor="t">
            <a:spAutoFit/>
          </a:bodyPr>
          <a:lstStyle/>
          <a:p>
            <a:pPr algn="l">
              <a:lnSpc>
                <a:spcPts val="2363"/>
              </a:lnSpc>
            </a:pPr>
            <a:r>
              <a:rPr lang="en-US" sz="1688">
                <a:solidFill>
                  <a:srgbClr val="0E4714"/>
                </a:solidFill>
                <a:latin typeface="Gotham"/>
                <a:ea typeface="Gotham"/>
                <a:cs typeface="Gotham"/>
                <a:sym typeface="Gotham"/>
              </a:rPr>
              <a:t>Mpho Hlalele is a tech-driven problem solver with over 10 years of experience in banking, specializing in fraud detection and credit risk. She recently transitioned into software engineering to build solutions that matter. As the creator of BathoPele, Mpho brings her background in data, accountability, and community service to healthcare innovation.</a:t>
            </a:r>
          </a:p>
          <a:p>
            <a:pPr algn="l">
              <a:lnSpc>
                <a:spcPts val="2363"/>
              </a:lnSpc>
            </a:pPr>
            <a:r>
              <a:rPr lang="en-US" sz="1688">
                <a:solidFill>
                  <a:srgbClr val="0E4714"/>
                </a:solidFill>
                <a:latin typeface="Gotham"/>
                <a:ea typeface="Gotham"/>
                <a:cs typeface="Gotham"/>
                <a:sym typeface="Gotham"/>
              </a:rPr>
              <a:t>She is passionate about using technology to bridge service gaps in under-resourced communities, particularly for women and youth in townships like Katlehong, where she grew up. Mpho is currently focused on backend development using Python and Flask, with a growing interest in AI and data analytics.</a:t>
            </a:r>
          </a:p>
          <a:p>
            <a:pPr algn="l">
              <a:lnSpc>
                <a:spcPts val="2363"/>
              </a:lnSpc>
            </a:pPr>
            <a:endParaRPr lang="en-US" sz="1688">
              <a:solidFill>
                <a:srgbClr val="0E4714"/>
              </a:solidFill>
              <a:latin typeface="Gotham"/>
              <a:ea typeface="Gotham"/>
              <a:cs typeface="Gotham"/>
              <a:sym typeface="Gotham"/>
            </a:endParaRPr>
          </a:p>
          <a:p>
            <a:pPr algn="l">
              <a:lnSpc>
                <a:spcPts val="2363"/>
              </a:lnSpc>
            </a:pPr>
            <a:endParaRPr lang="en-US" sz="1688">
              <a:solidFill>
                <a:srgbClr val="0E4714"/>
              </a:solidFill>
              <a:latin typeface="Gotham"/>
              <a:ea typeface="Gotham"/>
              <a:cs typeface="Gotham"/>
              <a:sym typeface="Gotham"/>
            </a:endParaRPr>
          </a:p>
        </p:txBody>
      </p:sp>
      <p:sp>
        <p:nvSpPr>
          <p:cNvPr id="5" name="TextBox 5"/>
          <p:cNvSpPr txBox="1"/>
          <p:nvPr/>
        </p:nvSpPr>
        <p:spPr>
          <a:xfrm>
            <a:off x="1004138" y="3265694"/>
            <a:ext cx="3607211" cy="434340"/>
          </a:xfrm>
          <a:prstGeom prst="rect">
            <a:avLst/>
          </a:prstGeom>
        </p:spPr>
        <p:txBody>
          <a:bodyPr lIns="0" tIns="0" rIns="0" bIns="0" rtlCol="0" anchor="t">
            <a:spAutoFit/>
          </a:bodyPr>
          <a:lstStyle/>
          <a:p>
            <a:pPr algn="l">
              <a:lnSpc>
                <a:spcPts val="2729"/>
              </a:lnSpc>
            </a:pPr>
            <a:r>
              <a:rPr lang="en-US" sz="2999" i="1" spc="-77">
                <a:solidFill>
                  <a:srgbClr val="0E4714"/>
                </a:solidFill>
                <a:latin typeface="Times New Roman Condensed Italics"/>
                <a:ea typeface="Times New Roman Condensed Italics"/>
                <a:cs typeface="Times New Roman Condensed Italics"/>
                <a:sym typeface="Times New Roman Condensed Italics"/>
              </a:rPr>
              <a:t>Founder &amp; CEO </a:t>
            </a:r>
          </a:p>
        </p:txBody>
      </p:sp>
      <p:sp>
        <p:nvSpPr>
          <p:cNvPr id="6" name="TextBox 6"/>
          <p:cNvSpPr txBox="1"/>
          <p:nvPr/>
        </p:nvSpPr>
        <p:spPr>
          <a:xfrm>
            <a:off x="1028700" y="1450334"/>
            <a:ext cx="12023635" cy="1522967"/>
          </a:xfrm>
          <a:prstGeom prst="rect">
            <a:avLst/>
          </a:prstGeom>
        </p:spPr>
        <p:txBody>
          <a:bodyPr lIns="0" tIns="0" rIns="0" bIns="0" rtlCol="0" anchor="t">
            <a:spAutoFit/>
          </a:bodyPr>
          <a:lstStyle/>
          <a:p>
            <a:pPr algn="l">
              <a:lnSpc>
                <a:spcPts val="9469"/>
              </a:lnSpc>
            </a:pPr>
            <a:r>
              <a:rPr lang="en-US" sz="10884" spc="-272">
                <a:solidFill>
                  <a:srgbClr val="0E4714"/>
                </a:solidFill>
                <a:latin typeface="Times New Roman Condensed"/>
                <a:ea typeface="Times New Roman Condensed"/>
                <a:cs typeface="Times New Roman Condensed"/>
                <a:sym typeface="Times New Roman Condensed"/>
              </a:rPr>
              <a:t>MEET THE TEAM</a:t>
            </a:r>
          </a:p>
        </p:txBody>
      </p:sp>
      <p:sp>
        <p:nvSpPr>
          <p:cNvPr id="7" name="TextBox 7"/>
          <p:cNvSpPr txBox="1"/>
          <p:nvPr/>
        </p:nvSpPr>
        <p:spPr>
          <a:xfrm>
            <a:off x="1016419" y="2637171"/>
            <a:ext cx="3594930" cy="609473"/>
          </a:xfrm>
          <a:prstGeom prst="rect">
            <a:avLst/>
          </a:prstGeom>
        </p:spPr>
        <p:txBody>
          <a:bodyPr lIns="0" tIns="0" rIns="0" bIns="0" rtlCol="0" anchor="t">
            <a:spAutoFit/>
          </a:bodyPr>
          <a:lstStyle/>
          <a:p>
            <a:pPr algn="l">
              <a:lnSpc>
                <a:spcPts val="5235"/>
              </a:lnSpc>
            </a:pPr>
            <a:r>
              <a:rPr lang="en-US" sz="2799" spc="-55">
                <a:solidFill>
                  <a:srgbClr val="0E4714"/>
                </a:solidFill>
                <a:latin typeface="Gotham"/>
                <a:ea typeface="Gotham"/>
                <a:cs typeface="Gotham"/>
                <a:sym typeface="Gotham"/>
              </a:rPr>
              <a:t>Mpho Hlalele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sp>
        <p:nvSpPr>
          <p:cNvPr id="2" name="TextBox 2"/>
          <p:cNvSpPr txBox="1"/>
          <p:nvPr/>
        </p:nvSpPr>
        <p:spPr>
          <a:xfrm>
            <a:off x="1028700" y="1402709"/>
            <a:ext cx="16230600" cy="1750079"/>
          </a:xfrm>
          <a:prstGeom prst="rect">
            <a:avLst/>
          </a:prstGeom>
        </p:spPr>
        <p:txBody>
          <a:bodyPr lIns="0" tIns="0" rIns="0" bIns="0" rtlCol="0" anchor="t">
            <a:spAutoFit/>
          </a:bodyPr>
          <a:lstStyle/>
          <a:p>
            <a:pPr algn="l">
              <a:lnSpc>
                <a:spcPts val="6077"/>
              </a:lnSpc>
            </a:pPr>
            <a:r>
              <a:rPr lang="en-US" sz="6985" spc="-174">
                <a:solidFill>
                  <a:srgbClr val="0E4714"/>
                </a:solidFill>
                <a:latin typeface="Times New Roman Condensed"/>
                <a:ea typeface="Times New Roman Condensed"/>
                <a:cs typeface="Times New Roman Condensed"/>
                <a:sym typeface="Times New Roman Condensed"/>
              </a:rPr>
              <a:t>PRODUCTS </a:t>
            </a:r>
          </a:p>
          <a:p>
            <a:pPr algn="l">
              <a:lnSpc>
                <a:spcPts val="6077"/>
              </a:lnSpc>
            </a:pPr>
            <a:r>
              <a:rPr lang="en-US" sz="6985" spc="-174">
                <a:solidFill>
                  <a:srgbClr val="0E4714"/>
                </a:solidFill>
                <a:latin typeface="Times New Roman Condensed"/>
                <a:ea typeface="Times New Roman Condensed"/>
                <a:cs typeface="Times New Roman Condensed"/>
                <a:sym typeface="Times New Roman Condensed"/>
              </a:rPr>
              <a:t>&amp; SERVICES</a:t>
            </a:r>
          </a:p>
        </p:txBody>
      </p:sp>
      <p:sp>
        <p:nvSpPr>
          <p:cNvPr id="3" name="TextBox 3"/>
          <p:cNvSpPr txBox="1"/>
          <p:nvPr/>
        </p:nvSpPr>
        <p:spPr>
          <a:xfrm>
            <a:off x="1028700" y="3422168"/>
            <a:ext cx="6582360" cy="5843796"/>
          </a:xfrm>
          <a:prstGeom prst="rect">
            <a:avLst/>
          </a:prstGeom>
        </p:spPr>
        <p:txBody>
          <a:bodyPr lIns="0" tIns="0" rIns="0" bIns="0" rtlCol="0" anchor="t">
            <a:spAutoFit/>
          </a:bodyPr>
          <a:lstStyle/>
          <a:p>
            <a:pPr algn="l">
              <a:lnSpc>
                <a:spcPts val="3305"/>
              </a:lnSpc>
            </a:pPr>
            <a:r>
              <a:rPr lang="en-US" sz="2360" spc="-35">
                <a:solidFill>
                  <a:srgbClr val="0E4714"/>
                </a:solidFill>
                <a:latin typeface="Gotham"/>
                <a:ea typeface="Gotham"/>
                <a:cs typeface="Gotham"/>
                <a:sym typeface="Gotham"/>
              </a:rPr>
              <a:t>1. Appointment Reminder API</a:t>
            </a:r>
          </a:p>
          <a:p>
            <a:pPr marL="509704" lvl="1" indent="-254852" algn="l">
              <a:lnSpc>
                <a:spcPts val="3305"/>
              </a:lnSpc>
              <a:buFont typeface="Arial"/>
              <a:buChar char="•"/>
            </a:pPr>
            <a:r>
              <a:rPr lang="en-US" sz="2360" spc="-35">
                <a:solidFill>
                  <a:srgbClr val="0E4714"/>
                </a:solidFill>
                <a:latin typeface="Gotham"/>
                <a:ea typeface="Gotham"/>
                <a:cs typeface="Gotham"/>
                <a:sym typeface="Gotham"/>
              </a:rPr>
              <a:t>Flask-based API that sends SMS reminders to patients.</a:t>
            </a:r>
          </a:p>
          <a:p>
            <a:pPr marL="509704" lvl="1" indent="-254852" algn="l">
              <a:lnSpc>
                <a:spcPts val="3305"/>
              </a:lnSpc>
              <a:buFont typeface="Arial"/>
              <a:buChar char="•"/>
            </a:pPr>
            <a:r>
              <a:rPr lang="en-US" sz="2360" spc="-35">
                <a:solidFill>
                  <a:srgbClr val="0E4714"/>
                </a:solidFill>
                <a:latin typeface="Gotham"/>
                <a:ea typeface="Gotham"/>
                <a:cs typeface="Gotham"/>
                <a:sym typeface="Gotham"/>
              </a:rPr>
              <a:t>Simulates real-time communication between clinics and patients.</a:t>
            </a:r>
          </a:p>
          <a:p>
            <a:pPr marL="509704" lvl="1" indent="-254852" algn="l">
              <a:lnSpc>
                <a:spcPts val="3305"/>
              </a:lnSpc>
              <a:buFont typeface="Arial"/>
              <a:buChar char="•"/>
            </a:pPr>
            <a:r>
              <a:rPr lang="en-US" sz="2360" spc="-35">
                <a:solidFill>
                  <a:srgbClr val="0E4714"/>
                </a:solidFill>
                <a:latin typeface="Gotham"/>
                <a:ea typeface="Gotham"/>
                <a:cs typeface="Gotham"/>
                <a:sym typeface="Gotham"/>
              </a:rPr>
              <a:t>Customizable for clinic name, patient details, and timing.</a:t>
            </a:r>
          </a:p>
          <a:p>
            <a:pPr algn="l">
              <a:lnSpc>
                <a:spcPts val="3305"/>
              </a:lnSpc>
            </a:pPr>
            <a:r>
              <a:rPr lang="en-US" sz="2360" spc="-35">
                <a:solidFill>
                  <a:srgbClr val="0E4714"/>
                </a:solidFill>
                <a:latin typeface="Gotham"/>
                <a:ea typeface="Gotham"/>
                <a:cs typeface="Gotham"/>
                <a:sym typeface="Gotham"/>
              </a:rPr>
              <a:t>2. Doctor Assignment System</a:t>
            </a:r>
          </a:p>
          <a:p>
            <a:pPr marL="509704" lvl="1" indent="-254852" algn="l">
              <a:lnSpc>
                <a:spcPts val="3305"/>
              </a:lnSpc>
              <a:buFont typeface="Arial"/>
              <a:buChar char="•"/>
            </a:pPr>
            <a:r>
              <a:rPr lang="en-US" sz="2360" spc="-35">
                <a:solidFill>
                  <a:srgbClr val="0E4714"/>
                </a:solidFill>
                <a:latin typeface="Gotham"/>
                <a:ea typeface="Gotham"/>
                <a:cs typeface="Gotham"/>
                <a:sym typeface="Gotham"/>
              </a:rPr>
              <a:t>Automatically assigns available doctors to patients without one.</a:t>
            </a:r>
          </a:p>
          <a:p>
            <a:pPr marL="509704" lvl="1" indent="-254852" algn="l">
              <a:lnSpc>
                <a:spcPts val="3305"/>
              </a:lnSpc>
              <a:buFont typeface="Arial"/>
              <a:buChar char="•"/>
            </a:pPr>
            <a:r>
              <a:rPr lang="en-US" sz="2360" spc="-35">
                <a:solidFill>
                  <a:srgbClr val="0E4714"/>
                </a:solidFill>
                <a:latin typeface="Gotham"/>
                <a:ea typeface="Gotham"/>
                <a:cs typeface="Gotham"/>
                <a:sym typeface="Gotham"/>
              </a:rPr>
              <a:t>Ensures smoother scheduling and patient management.</a:t>
            </a:r>
          </a:p>
          <a:p>
            <a:pPr marL="509704" lvl="1" indent="-254852" algn="l">
              <a:lnSpc>
                <a:spcPts val="3305"/>
              </a:lnSpc>
              <a:buFont typeface="Arial"/>
              <a:buChar char="•"/>
            </a:pPr>
            <a:endParaRPr lang="en-US" sz="2360" spc="-35">
              <a:solidFill>
                <a:srgbClr val="0E4714"/>
              </a:solidFill>
              <a:latin typeface="Gotham"/>
              <a:ea typeface="Gotham"/>
              <a:cs typeface="Gotham"/>
              <a:sym typeface="Gotham"/>
            </a:endParaRPr>
          </a:p>
          <a:p>
            <a:pPr algn="l">
              <a:lnSpc>
                <a:spcPts val="3305"/>
              </a:lnSpc>
            </a:pPr>
            <a:endParaRPr lang="en-US" sz="2360" spc="-35">
              <a:solidFill>
                <a:srgbClr val="0E4714"/>
              </a:solidFill>
              <a:latin typeface="Gotham"/>
              <a:ea typeface="Gotham"/>
              <a:cs typeface="Gotham"/>
              <a:sym typeface="Gotham"/>
            </a:endParaRPr>
          </a:p>
        </p:txBody>
      </p:sp>
      <p:sp>
        <p:nvSpPr>
          <p:cNvPr id="4" name="Freeform 4"/>
          <p:cNvSpPr/>
          <p:nvPr/>
        </p:nvSpPr>
        <p:spPr>
          <a:xfrm>
            <a:off x="12210852" y="-1063244"/>
            <a:ext cx="8434028" cy="6114306"/>
          </a:xfrm>
          <a:custGeom>
            <a:avLst/>
            <a:gdLst/>
            <a:ahLst/>
            <a:cxnLst/>
            <a:rect l="l" t="t" r="r" b="b"/>
            <a:pathLst>
              <a:path w="8434028" h="6114306">
                <a:moveTo>
                  <a:pt x="0" y="0"/>
                </a:moveTo>
                <a:lnTo>
                  <a:pt x="8434028" y="0"/>
                </a:lnTo>
                <a:lnTo>
                  <a:pt x="8434028" y="6114305"/>
                </a:lnTo>
                <a:lnTo>
                  <a:pt x="0" y="6114305"/>
                </a:lnTo>
                <a:lnTo>
                  <a:pt x="0" y="0"/>
                </a:lnTo>
                <a:close/>
              </a:path>
            </a:pathLst>
          </a:custGeom>
          <a:blipFill>
            <a:blip r:embed="rId2">
              <a:extLst>
                <a:ext uri="{96DAC541-7B7A-43D3-8B79-37D633B846F1}">
                  <asvg:svgBlip xmlns:asvg="http://schemas.microsoft.com/office/drawing/2016/SVG/main" r:embed="rId3"/>
                </a:ext>
              </a:extLst>
            </a:blip>
            <a:stretch>
              <a:fillRect t="-93483" r="-128662" b="-52540"/>
            </a:stretch>
          </a:blipFill>
        </p:spPr>
        <p:txBody>
          <a:bodyPr/>
          <a:lstStyle/>
          <a:p>
            <a:endParaRPr lang="en-ZA"/>
          </a:p>
        </p:txBody>
      </p:sp>
      <p:sp>
        <p:nvSpPr>
          <p:cNvPr id="5" name="TextBox 5"/>
          <p:cNvSpPr txBox="1"/>
          <p:nvPr/>
        </p:nvSpPr>
        <p:spPr>
          <a:xfrm>
            <a:off x="9276752" y="3095638"/>
            <a:ext cx="7982548" cy="4911925"/>
          </a:xfrm>
          <a:prstGeom prst="rect">
            <a:avLst/>
          </a:prstGeom>
        </p:spPr>
        <p:txBody>
          <a:bodyPr lIns="0" tIns="0" rIns="0" bIns="0" rtlCol="0" anchor="t">
            <a:spAutoFit/>
          </a:bodyPr>
          <a:lstStyle/>
          <a:p>
            <a:pPr algn="l">
              <a:lnSpc>
                <a:spcPts val="3427"/>
              </a:lnSpc>
            </a:pPr>
            <a:r>
              <a:rPr lang="en-US" sz="2447" spc="-36">
                <a:solidFill>
                  <a:srgbClr val="0E4714"/>
                </a:solidFill>
                <a:latin typeface="Gotham"/>
                <a:ea typeface="Gotham"/>
                <a:cs typeface="Gotham"/>
                <a:sym typeface="Gotham"/>
              </a:rPr>
              <a:t>3. Patient Engagement Module (Coming Soon)</a:t>
            </a:r>
          </a:p>
          <a:p>
            <a:pPr marL="528514" lvl="1" indent="-264257" algn="l">
              <a:lnSpc>
                <a:spcPts val="3427"/>
              </a:lnSpc>
              <a:buFont typeface="Arial"/>
              <a:buChar char="•"/>
            </a:pPr>
            <a:r>
              <a:rPr lang="en-US" sz="2447" spc="-36">
                <a:solidFill>
                  <a:srgbClr val="0E4714"/>
                </a:solidFill>
                <a:latin typeface="Gotham"/>
                <a:ea typeface="Gotham"/>
                <a:cs typeface="Gotham"/>
                <a:sym typeface="Gotham"/>
              </a:rPr>
              <a:t>Confirmation prompts via SMS for patients to confirm or reschedule.</a:t>
            </a:r>
          </a:p>
          <a:p>
            <a:pPr marL="528514" lvl="1" indent="-264257" algn="l">
              <a:lnSpc>
                <a:spcPts val="3427"/>
              </a:lnSpc>
              <a:buFont typeface="Arial"/>
              <a:buChar char="•"/>
            </a:pPr>
            <a:r>
              <a:rPr lang="en-US" sz="2447" spc="-36">
                <a:solidFill>
                  <a:srgbClr val="0E4714"/>
                </a:solidFill>
                <a:latin typeface="Gotham"/>
                <a:ea typeface="Gotham"/>
                <a:cs typeface="Gotham"/>
                <a:sym typeface="Gotham"/>
              </a:rPr>
              <a:t>Feedback collection post-appointment.</a:t>
            </a:r>
          </a:p>
          <a:p>
            <a:pPr algn="l">
              <a:lnSpc>
                <a:spcPts val="3427"/>
              </a:lnSpc>
            </a:pPr>
            <a:r>
              <a:rPr lang="en-US" sz="2447" spc="-36">
                <a:solidFill>
                  <a:srgbClr val="0E4714"/>
                </a:solidFill>
                <a:latin typeface="Gotham"/>
                <a:ea typeface="Gotham"/>
                <a:cs typeface="Gotham"/>
                <a:sym typeface="Gotham"/>
              </a:rPr>
              <a:t>4. Future Integrations</a:t>
            </a:r>
          </a:p>
          <a:p>
            <a:pPr marL="528514" lvl="1" indent="-264257" algn="l">
              <a:lnSpc>
                <a:spcPts val="3427"/>
              </a:lnSpc>
              <a:buFont typeface="Arial"/>
              <a:buChar char="•"/>
            </a:pPr>
            <a:r>
              <a:rPr lang="en-US" sz="2447" spc="-36">
                <a:solidFill>
                  <a:srgbClr val="0E4714"/>
                </a:solidFill>
                <a:latin typeface="Gotham"/>
                <a:ea typeface="Gotham"/>
                <a:cs typeface="Gotham"/>
                <a:sym typeface="Gotham"/>
              </a:rPr>
              <a:t>Link with Electronic Health Record (EHR) systems.</a:t>
            </a:r>
          </a:p>
          <a:p>
            <a:pPr marL="528514" lvl="1" indent="-264257" algn="l">
              <a:lnSpc>
                <a:spcPts val="3427"/>
              </a:lnSpc>
              <a:buFont typeface="Arial"/>
              <a:buChar char="•"/>
            </a:pPr>
            <a:r>
              <a:rPr lang="en-US" sz="2447" spc="-36">
                <a:solidFill>
                  <a:srgbClr val="0E4714"/>
                </a:solidFill>
                <a:latin typeface="Gotham"/>
                <a:ea typeface="Gotham"/>
                <a:cs typeface="Gotham"/>
                <a:sym typeface="Gotham"/>
              </a:rPr>
              <a:t>Mobile app for patients and clinics.</a:t>
            </a:r>
          </a:p>
          <a:p>
            <a:pPr marL="528514" lvl="1" indent="-264257" algn="l">
              <a:lnSpc>
                <a:spcPts val="3427"/>
              </a:lnSpc>
              <a:buFont typeface="Arial"/>
              <a:buChar char="•"/>
            </a:pPr>
            <a:r>
              <a:rPr lang="en-US" sz="2447" spc="-36">
                <a:solidFill>
                  <a:srgbClr val="0E4714"/>
                </a:solidFill>
                <a:latin typeface="Gotham"/>
                <a:ea typeface="Gotham"/>
                <a:cs typeface="Gotham"/>
                <a:sym typeface="Gotham"/>
              </a:rPr>
              <a:t>WhatsApp and multilingual SMS support.</a:t>
            </a:r>
          </a:p>
          <a:p>
            <a:pPr marL="618127" lvl="1" indent="-309064" algn="l">
              <a:lnSpc>
                <a:spcPts val="4008"/>
              </a:lnSpc>
              <a:buFont typeface="Arial"/>
              <a:buChar char="•"/>
            </a:pPr>
            <a:endParaRPr lang="en-US" sz="2447" spc="-36">
              <a:solidFill>
                <a:srgbClr val="0E4714"/>
              </a:solidFill>
              <a:latin typeface="Gotham"/>
              <a:ea typeface="Gotham"/>
              <a:cs typeface="Gotham"/>
              <a:sym typeface="Gotham"/>
            </a:endParaRPr>
          </a:p>
          <a:p>
            <a:pPr algn="l">
              <a:lnSpc>
                <a:spcPts val="4008"/>
              </a:lnSpc>
            </a:pPr>
            <a:endParaRPr lang="en-US" sz="2447" spc="-36">
              <a:solidFill>
                <a:srgbClr val="0E4714"/>
              </a:solidFill>
              <a:latin typeface="Gotham"/>
              <a:ea typeface="Gotham"/>
              <a:cs typeface="Gotham"/>
              <a:sym typeface="Gotha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grpSp>
        <p:nvGrpSpPr>
          <p:cNvPr id="2" name="Group 2"/>
          <p:cNvGrpSpPr/>
          <p:nvPr/>
        </p:nvGrpSpPr>
        <p:grpSpPr>
          <a:xfrm>
            <a:off x="202790" y="1028700"/>
            <a:ext cx="8823231" cy="3533493"/>
            <a:chOff x="0" y="0"/>
            <a:chExt cx="11764309" cy="4711324"/>
          </a:xfrm>
        </p:grpSpPr>
        <p:pic>
          <p:nvPicPr>
            <p:cNvPr id="3" name="Picture 3"/>
            <p:cNvPicPr>
              <a:picLocks noChangeAspect="1"/>
            </p:cNvPicPr>
            <p:nvPr/>
          </p:nvPicPr>
          <p:blipFill>
            <a:blip r:embed="rId2"/>
            <a:srcRect t="19945" b="19945"/>
            <a:stretch>
              <a:fillRect/>
            </a:stretch>
          </p:blipFill>
          <p:spPr>
            <a:xfrm>
              <a:off x="0" y="0"/>
              <a:ext cx="11764309" cy="4711324"/>
            </a:xfrm>
            <a:prstGeom prst="rect">
              <a:avLst/>
            </a:prstGeom>
          </p:spPr>
        </p:pic>
      </p:grpSp>
      <p:grpSp>
        <p:nvGrpSpPr>
          <p:cNvPr id="4" name="Group 4"/>
          <p:cNvGrpSpPr/>
          <p:nvPr/>
        </p:nvGrpSpPr>
        <p:grpSpPr>
          <a:xfrm>
            <a:off x="497296" y="5389281"/>
            <a:ext cx="9513965" cy="4068122"/>
            <a:chOff x="0" y="0"/>
            <a:chExt cx="12685286" cy="5424163"/>
          </a:xfrm>
        </p:grpSpPr>
        <p:pic>
          <p:nvPicPr>
            <p:cNvPr id="5" name="Picture 5"/>
            <p:cNvPicPr>
              <a:picLocks noChangeAspect="1"/>
            </p:cNvPicPr>
            <p:nvPr/>
          </p:nvPicPr>
          <p:blipFill>
            <a:blip r:embed="rId3"/>
            <a:srcRect t="25883" b="45628"/>
            <a:stretch>
              <a:fillRect/>
            </a:stretch>
          </p:blipFill>
          <p:spPr>
            <a:xfrm>
              <a:off x="0" y="0"/>
              <a:ext cx="12685286" cy="5424163"/>
            </a:xfrm>
            <a:prstGeom prst="rect">
              <a:avLst/>
            </a:prstGeom>
          </p:spPr>
        </p:pic>
      </p:grpSp>
      <p:grpSp>
        <p:nvGrpSpPr>
          <p:cNvPr id="6" name="Group 6"/>
          <p:cNvGrpSpPr/>
          <p:nvPr/>
        </p:nvGrpSpPr>
        <p:grpSpPr>
          <a:xfrm>
            <a:off x="13054758" y="6753507"/>
            <a:ext cx="5444483" cy="3533493"/>
            <a:chOff x="0" y="0"/>
            <a:chExt cx="7259311" cy="4711324"/>
          </a:xfrm>
        </p:grpSpPr>
        <p:pic>
          <p:nvPicPr>
            <p:cNvPr id="7" name="Picture 7"/>
            <p:cNvPicPr>
              <a:picLocks noChangeAspect="1"/>
            </p:cNvPicPr>
            <p:nvPr/>
          </p:nvPicPr>
          <p:blipFill>
            <a:blip r:embed="rId4"/>
            <a:srcRect t="1294" b="1294"/>
            <a:stretch>
              <a:fillRect/>
            </a:stretch>
          </p:blipFill>
          <p:spPr>
            <a:xfrm>
              <a:off x="0" y="0"/>
              <a:ext cx="7259311" cy="4711324"/>
            </a:xfrm>
            <a:prstGeom prst="rect">
              <a:avLst/>
            </a:prstGeom>
          </p:spPr>
        </p:pic>
      </p:grpSp>
      <p:sp>
        <p:nvSpPr>
          <p:cNvPr id="8" name="Freeform 8"/>
          <p:cNvSpPr/>
          <p:nvPr/>
        </p:nvSpPr>
        <p:spPr>
          <a:xfrm>
            <a:off x="12210852" y="-1063244"/>
            <a:ext cx="8434028" cy="6114306"/>
          </a:xfrm>
          <a:custGeom>
            <a:avLst/>
            <a:gdLst/>
            <a:ahLst/>
            <a:cxnLst/>
            <a:rect l="l" t="t" r="r" b="b"/>
            <a:pathLst>
              <a:path w="8434028" h="6114306">
                <a:moveTo>
                  <a:pt x="0" y="0"/>
                </a:moveTo>
                <a:lnTo>
                  <a:pt x="8434028" y="0"/>
                </a:lnTo>
                <a:lnTo>
                  <a:pt x="8434028" y="6114305"/>
                </a:lnTo>
                <a:lnTo>
                  <a:pt x="0" y="6114305"/>
                </a:lnTo>
                <a:lnTo>
                  <a:pt x="0" y="0"/>
                </a:lnTo>
                <a:close/>
              </a:path>
            </a:pathLst>
          </a:custGeom>
          <a:blipFill>
            <a:blip r:embed="rId5">
              <a:extLst>
                <a:ext uri="{96DAC541-7B7A-43D3-8B79-37D633B846F1}">
                  <asvg:svgBlip xmlns:asvg="http://schemas.microsoft.com/office/drawing/2016/SVG/main" r:embed="rId6"/>
                </a:ext>
              </a:extLst>
            </a:blip>
            <a:stretch>
              <a:fillRect t="-93483" r="-128662" b="-52540"/>
            </a:stretch>
          </a:blipFill>
        </p:spPr>
        <p:txBody>
          <a:bodyPr/>
          <a:lstStyle/>
          <a:p>
            <a:endParaRPr lang="en-ZA"/>
          </a:p>
        </p:txBody>
      </p:sp>
      <p:sp>
        <p:nvSpPr>
          <p:cNvPr id="9" name="Freeform 9"/>
          <p:cNvSpPr/>
          <p:nvPr/>
        </p:nvSpPr>
        <p:spPr>
          <a:xfrm>
            <a:off x="11207840" y="1585781"/>
            <a:ext cx="10440053" cy="12088482"/>
          </a:xfrm>
          <a:custGeom>
            <a:avLst/>
            <a:gdLst/>
            <a:ahLst/>
            <a:cxnLst/>
            <a:rect l="l" t="t" r="r" b="b"/>
            <a:pathLst>
              <a:path w="10440053" h="12088482">
                <a:moveTo>
                  <a:pt x="0" y="0"/>
                </a:moveTo>
                <a:lnTo>
                  <a:pt x="10440053" y="0"/>
                </a:lnTo>
                <a:lnTo>
                  <a:pt x="10440053" y="12088482"/>
                </a:lnTo>
                <a:lnTo>
                  <a:pt x="0" y="1208848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ZA"/>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sp>
        <p:nvSpPr>
          <p:cNvPr id="2" name="TextBox 2"/>
          <p:cNvSpPr txBox="1"/>
          <p:nvPr/>
        </p:nvSpPr>
        <p:spPr>
          <a:xfrm>
            <a:off x="1028700" y="1450334"/>
            <a:ext cx="16230600" cy="1522967"/>
          </a:xfrm>
          <a:prstGeom prst="rect">
            <a:avLst/>
          </a:prstGeom>
        </p:spPr>
        <p:txBody>
          <a:bodyPr lIns="0" tIns="0" rIns="0" bIns="0" rtlCol="0" anchor="t">
            <a:spAutoFit/>
          </a:bodyPr>
          <a:lstStyle/>
          <a:p>
            <a:pPr algn="l">
              <a:lnSpc>
                <a:spcPts val="9469"/>
              </a:lnSpc>
            </a:pPr>
            <a:r>
              <a:rPr lang="en-US" sz="10884" spc="-272">
                <a:solidFill>
                  <a:srgbClr val="0E4714"/>
                </a:solidFill>
                <a:latin typeface="Times New Roman Condensed"/>
                <a:ea typeface="Times New Roman Condensed"/>
                <a:cs typeface="Times New Roman Condensed"/>
                <a:sym typeface="Times New Roman Condensed"/>
              </a:rPr>
              <a:t>MARKET &amp; USER INSIGHT</a:t>
            </a:r>
          </a:p>
        </p:txBody>
      </p:sp>
      <p:sp>
        <p:nvSpPr>
          <p:cNvPr id="3" name="TextBox 3"/>
          <p:cNvSpPr txBox="1"/>
          <p:nvPr/>
        </p:nvSpPr>
        <p:spPr>
          <a:xfrm>
            <a:off x="0" y="3378835"/>
            <a:ext cx="18288000" cy="2967355"/>
          </a:xfrm>
          <a:prstGeom prst="rect">
            <a:avLst/>
          </a:prstGeom>
        </p:spPr>
        <p:txBody>
          <a:bodyPr lIns="0" tIns="0" rIns="0" bIns="0" rtlCol="0" anchor="t">
            <a:spAutoFit/>
          </a:bodyPr>
          <a:lstStyle/>
          <a:p>
            <a:pPr algn="ctr">
              <a:lnSpc>
                <a:spcPts val="3919"/>
              </a:lnSpc>
              <a:spcBef>
                <a:spcPct val="0"/>
              </a:spcBef>
            </a:pPr>
            <a:r>
              <a:rPr lang="en-US" sz="2799">
                <a:solidFill>
                  <a:srgbClr val="0E4714"/>
                </a:solidFill>
                <a:latin typeface="Gotham"/>
                <a:ea typeface="Gotham"/>
                <a:cs typeface="Gotham"/>
                <a:sym typeface="Gotham"/>
              </a:rPr>
              <a:t> Target users: Clinics and healthcare providers in underserved South African townships.  </a:t>
            </a:r>
          </a:p>
          <a:p>
            <a:pPr algn="ctr">
              <a:lnSpc>
                <a:spcPts val="3919"/>
              </a:lnSpc>
              <a:spcBef>
                <a:spcPct val="0"/>
              </a:spcBef>
            </a:pPr>
            <a:r>
              <a:rPr lang="en-US" sz="2799">
                <a:solidFill>
                  <a:srgbClr val="0E4714"/>
                </a:solidFill>
                <a:latin typeface="Gotham"/>
                <a:ea typeface="Gotham"/>
                <a:cs typeface="Gotham"/>
                <a:sym typeface="Gotham"/>
              </a:rPr>
              <a:t>- Market opportunity: Large rural and township populations with growing mobile phone penetration.  </a:t>
            </a:r>
          </a:p>
          <a:p>
            <a:pPr algn="ctr">
              <a:lnSpc>
                <a:spcPts val="3919"/>
              </a:lnSpc>
              <a:spcBef>
                <a:spcPct val="0"/>
              </a:spcBef>
            </a:pPr>
            <a:r>
              <a:rPr lang="en-US" sz="2799">
                <a:solidFill>
                  <a:srgbClr val="0E4714"/>
                </a:solidFill>
                <a:latin typeface="Gotham"/>
                <a:ea typeface="Gotham"/>
                <a:cs typeface="Gotham"/>
                <a:sym typeface="Gotham"/>
              </a:rPr>
              <a:t>- Potential for growth: Expand to other health services, integrate with health records, partner with government programs.</a:t>
            </a:r>
          </a:p>
          <a:p>
            <a:pPr algn="ctr">
              <a:lnSpc>
                <a:spcPts val="3919"/>
              </a:lnSpc>
              <a:spcBef>
                <a:spcPct val="0"/>
              </a:spcBef>
            </a:pPr>
            <a:endParaRPr lang="en-US" sz="2799">
              <a:solidFill>
                <a:srgbClr val="0E4714"/>
              </a:solidFill>
              <a:latin typeface="Gotham"/>
              <a:ea typeface="Gotham"/>
              <a:cs typeface="Gotham"/>
              <a:sym typeface="Gotham"/>
            </a:endParaRPr>
          </a:p>
          <a:p>
            <a:pPr algn="ctr">
              <a:lnSpc>
                <a:spcPts val="3919"/>
              </a:lnSpc>
              <a:spcBef>
                <a:spcPct val="0"/>
              </a:spcBef>
            </a:pPr>
            <a:endParaRPr lang="en-US" sz="2799">
              <a:solidFill>
                <a:srgbClr val="0E4714"/>
              </a:solidFill>
              <a:latin typeface="Gotham"/>
              <a:ea typeface="Gotham"/>
              <a:cs typeface="Gotham"/>
              <a:sym typeface="Gotha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9EAE0"/>
        </a:solidFill>
        <a:effectLst/>
      </p:bgPr>
    </p:bg>
    <p:spTree>
      <p:nvGrpSpPr>
        <p:cNvPr id="1" name=""/>
        <p:cNvGrpSpPr/>
        <p:nvPr/>
      </p:nvGrpSpPr>
      <p:grpSpPr>
        <a:xfrm>
          <a:off x="0" y="0"/>
          <a:ext cx="0" cy="0"/>
          <a:chOff x="0" y="0"/>
          <a:chExt cx="0" cy="0"/>
        </a:xfrm>
      </p:grpSpPr>
      <p:sp>
        <p:nvSpPr>
          <p:cNvPr id="2" name="TextBox 2"/>
          <p:cNvSpPr txBox="1"/>
          <p:nvPr/>
        </p:nvSpPr>
        <p:spPr>
          <a:xfrm>
            <a:off x="1028700" y="1412234"/>
            <a:ext cx="16230600" cy="1143139"/>
          </a:xfrm>
          <a:prstGeom prst="rect">
            <a:avLst/>
          </a:prstGeom>
        </p:spPr>
        <p:txBody>
          <a:bodyPr lIns="0" tIns="0" rIns="0" bIns="0" rtlCol="0" anchor="t">
            <a:spAutoFit/>
          </a:bodyPr>
          <a:lstStyle/>
          <a:p>
            <a:pPr algn="l">
              <a:lnSpc>
                <a:spcPts val="7121"/>
              </a:lnSpc>
            </a:pPr>
            <a:r>
              <a:rPr lang="en-US" sz="8185" spc="-204">
                <a:solidFill>
                  <a:srgbClr val="0E4714"/>
                </a:solidFill>
                <a:latin typeface="Times New Roman Condensed"/>
                <a:ea typeface="Times New Roman Condensed"/>
                <a:cs typeface="Times New Roman Condensed"/>
                <a:sym typeface="Times New Roman Condensed"/>
              </a:rPr>
              <a:t>BUSINESS MODEL &amp; SCALABILITY </a:t>
            </a:r>
          </a:p>
        </p:txBody>
      </p:sp>
      <p:sp>
        <p:nvSpPr>
          <p:cNvPr id="3" name="TextBox 3"/>
          <p:cNvSpPr txBox="1"/>
          <p:nvPr/>
        </p:nvSpPr>
        <p:spPr>
          <a:xfrm>
            <a:off x="1028700" y="3378835"/>
            <a:ext cx="16230600" cy="3462655"/>
          </a:xfrm>
          <a:prstGeom prst="rect">
            <a:avLst/>
          </a:prstGeom>
        </p:spPr>
        <p:txBody>
          <a:bodyPr lIns="0" tIns="0" rIns="0" bIns="0" rtlCol="0" anchor="t">
            <a:spAutoFit/>
          </a:bodyPr>
          <a:lstStyle/>
          <a:p>
            <a:pPr algn="ctr">
              <a:lnSpc>
                <a:spcPts val="3919"/>
              </a:lnSpc>
              <a:spcBef>
                <a:spcPct val="0"/>
              </a:spcBef>
            </a:pPr>
            <a:r>
              <a:rPr lang="en-US" sz="2799">
                <a:solidFill>
                  <a:srgbClr val="0E4714"/>
                </a:solidFill>
                <a:latin typeface="Gotham"/>
                <a:ea typeface="Gotham"/>
                <a:cs typeface="Gotham"/>
                <a:sym typeface="Gotham"/>
              </a:rPr>
              <a:t> Revenue model: SaaS subscription for clinics with tiered pricing by number of patients.  </a:t>
            </a:r>
          </a:p>
          <a:p>
            <a:pPr algn="ctr">
              <a:lnSpc>
                <a:spcPts val="3919"/>
              </a:lnSpc>
              <a:spcBef>
                <a:spcPct val="0"/>
              </a:spcBef>
            </a:pPr>
            <a:r>
              <a:rPr lang="en-US" sz="2799">
                <a:solidFill>
                  <a:srgbClr val="0E4714"/>
                </a:solidFill>
                <a:latin typeface="Gotham"/>
                <a:ea typeface="Gotham"/>
                <a:cs typeface="Gotham"/>
                <a:sym typeface="Gotham"/>
              </a:rPr>
              <a:t>- Other streams: Partnerships with health departments, data insights for public health planning.  </a:t>
            </a:r>
          </a:p>
          <a:p>
            <a:pPr algn="ctr">
              <a:lnSpc>
                <a:spcPts val="3919"/>
              </a:lnSpc>
              <a:spcBef>
                <a:spcPct val="0"/>
              </a:spcBef>
            </a:pPr>
            <a:r>
              <a:rPr lang="en-US" sz="2799">
                <a:solidFill>
                  <a:srgbClr val="0E4714"/>
                </a:solidFill>
                <a:latin typeface="Gotham"/>
                <a:ea typeface="Gotham"/>
                <a:cs typeface="Gotham"/>
                <a:sym typeface="Gotham"/>
              </a:rPr>
              <a:t>- Scalability: Cloud-based API can handle more clinics and patients; can expand to other regions and languages.  </a:t>
            </a:r>
          </a:p>
          <a:p>
            <a:pPr algn="ctr">
              <a:lnSpc>
                <a:spcPts val="3919"/>
              </a:lnSpc>
              <a:spcBef>
                <a:spcPct val="0"/>
              </a:spcBef>
            </a:pPr>
            <a:r>
              <a:rPr lang="en-US" sz="2799">
                <a:solidFill>
                  <a:srgbClr val="0E4714"/>
                </a:solidFill>
                <a:latin typeface="Gotham"/>
                <a:ea typeface="Gotham"/>
                <a:cs typeface="Gotham"/>
                <a:sym typeface="Gotham"/>
              </a:rPr>
              <a:t>- Long-term impact: Improved healthcare outcomes and efficiency in resource-constrained environments.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613</Words>
  <Application>Microsoft Office PowerPoint</Application>
  <PresentationFormat>Custom</PresentationFormat>
  <Paragraphs>67</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Calibri</vt:lpstr>
      <vt:lpstr>Times New Roman Condensed</vt:lpstr>
      <vt:lpstr>Times New Roman Condensed Italics</vt:lpstr>
      <vt:lpstr>Arial</vt:lpstr>
      <vt:lpstr>Gotham</vt:lpstr>
      <vt:lpstr>Gotham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Minimalist Professional Tech Start-Up Pitch Deck Presentation</dc:title>
  <cp:lastModifiedBy>Mpho Hlalele</cp:lastModifiedBy>
  <cp:revision>2</cp:revision>
  <dcterms:created xsi:type="dcterms:W3CDTF">2006-08-16T00:00:00Z</dcterms:created>
  <dcterms:modified xsi:type="dcterms:W3CDTF">2025-05-26T03:06:17Z</dcterms:modified>
  <dc:identifier>DAGogtRxtNI</dc:identifier>
</cp:coreProperties>
</file>

<file path=docProps/thumbnail.jpeg>
</file>